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5" r:id="rId9"/>
    <p:sldId id="263" r:id="rId10"/>
    <p:sldId id="262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E2A127-7549-6A55-2793-814EB6F12801}" v="28" dt="2024-10-18T09:39:45.465"/>
    <p1510:client id="{284134B5-4AF4-5162-A81C-1624E28155E0}" v="4" dt="2024-10-18T11:11:49.150"/>
    <p1510:client id="{76CED0E4-1432-3B6B-D3F5-95B2337B7EE3}" v="176" dt="2024-10-18T11:02:30.521"/>
    <p1510:client id="{A58DA988-93C0-9968-73F4-0B711C391790}" v="45" dt="2024-10-19T07:17:53.267"/>
    <p1510:client id="{B51D9ACA-7CC2-E05A-C579-CB7AE9C1465B}" v="111" dt="2024-10-18T09:30:45.373"/>
    <p1510:client id="{E736DE93-64F2-9078-C060-D822DC00A3BF}" v="175" dt="2024-10-18T08:53:07.9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42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663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1301-unauthorized-sign-free-download-png-hq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infalse.de/2011/11/13/sharing-a-wifi-connection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4" name="Picture 3" descr="Free illustration: Ball, Networks, Internet, Social - Free Image on ...">
            <a:extLst>
              <a:ext uri="{FF2B5EF4-FFF2-40B4-BE49-F238E27FC236}">
                <a16:creationId xmlns:a16="http://schemas.microsoft.com/office/drawing/2014/main" id="{2143408D-4A25-3230-DF48-C2CD3DE189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696" b="9799"/>
          <a:stretch/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2E284DE-AB43-1296-3166-892F44A3A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73183" y="173181"/>
            <a:ext cx="6858002" cy="651164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0000"/>
                </a:schemeClr>
              </a:gs>
              <a:gs pos="26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931" y="443172"/>
            <a:ext cx="5370950" cy="3640303"/>
          </a:xfrm>
        </p:spPr>
        <p:txBody>
          <a:bodyPr anchor="t">
            <a:normAutofit/>
          </a:bodyPr>
          <a:lstStyle/>
          <a:p>
            <a:r>
              <a:rPr lang="en-US" sz="6000">
                <a:solidFill>
                  <a:srgbClr val="FFFFFF"/>
                </a:solidFill>
                <a:ea typeface="+mj-lt"/>
                <a:cs typeface="+mj-lt"/>
              </a:rPr>
              <a:t>Building and Securing a Network</a:t>
            </a:r>
            <a:endParaRPr lang="en-US" sz="60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090" y="5253050"/>
            <a:ext cx="3888419" cy="96926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''A Step-by-Step Network Design and Security Implementation''</a:t>
            </a:r>
            <a:endParaRPr lang="en-US" sz="160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032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1FF3A9-ECC5-950D-EF48-E6064E0FF029}"/>
              </a:ext>
            </a:extLst>
          </p:cNvPr>
          <p:cNvSpPr txBox="1"/>
          <p:nvPr/>
        </p:nvSpPr>
        <p:spPr>
          <a:xfrm>
            <a:off x="365595" y="3573115"/>
            <a:ext cx="4136571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857250" indent="-857250">
              <a:buFont typeface="Arial"/>
              <a:buChar char="•"/>
            </a:pPr>
            <a:r>
              <a:rPr lang="en-US" sz="2000" b="1"/>
              <a:t>Abdelrhman Hamed</a:t>
            </a:r>
            <a:endParaRPr lang="en-US"/>
          </a:p>
          <a:p>
            <a:pPr marL="857250" indent="-857250">
              <a:buFont typeface="Arial"/>
              <a:buChar char="•"/>
            </a:pPr>
            <a:r>
              <a:rPr lang="en-US" sz="2000" b="1"/>
              <a:t>Ayman Salah</a:t>
            </a:r>
          </a:p>
          <a:p>
            <a:pPr marL="857250" indent="-857250">
              <a:buFont typeface="Arial"/>
              <a:buChar char="•"/>
            </a:pPr>
            <a:r>
              <a:rPr lang="en-US" sz="2000" b="1"/>
              <a:t>Aya Mansor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FAE2028A-B653-B148-9393-485C01E09A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246" t="2206" r="55113" b="-2499"/>
          <a:stretch/>
        </p:blipFill>
        <p:spPr>
          <a:xfrm>
            <a:off x="20" y="10"/>
            <a:ext cx="8833244" cy="6878101"/>
          </a:xfrm>
          <a:prstGeom prst="rect">
            <a:avLst/>
          </a:prstGeom>
        </p:spPr>
      </p:pic>
      <p:pic>
        <p:nvPicPr>
          <p:cNvPr id="5" name="Picture 4" descr="A close-up of a document&#10;&#10;Description automatically generated">
            <a:extLst>
              <a:ext uri="{FF2B5EF4-FFF2-40B4-BE49-F238E27FC236}">
                <a16:creationId xmlns:a16="http://schemas.microsoft.com/office/drawing/2014/main" id="{492B4EC8-8959-7CF1-3D6E-98DED9042C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630" t="209" r="22861" b="-209"/>
          <a:stretch/>
        </p:blipFill>
        <p:spPr>
          <a:xfrm>
            <a:off x="7803244" y="-1"/>
            <a:ext cx="4384262" cy="3436427"/>
          </a:xfrm>
          <a:prstGeom prst="rect">
            <a:avLst/>
          </a:prstGeom>
        </p:spPr>
      </p:pic>
      <p:pic>
        <p:nvPicPr>
          <p:cNvPr id="6" name="Picture 5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C191AC3A-C9AD-8E4A-0215-563ACA43055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646" t="-3307" r="60569" b="2886"/>
          <a:stretch/>
        </p:blipFill>
        <p:spPr>
          <a:xfrm>
            <a:off x="7803244" y="3429000"/>
            <a:ext cx="4392783" cy="344340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7C2A816-955C-4079-AAAB-066EBD441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5" y="0"/>
            <a:ext cx="7706130" cy="6858000"/>
          </a:xfrm>
          <a:prstGeom prst="rect">
            <a:avLst/>
          </a:prstGeom>
          <a:gradFill flip="none" rotWithShape="1">
            <a:gsLst>
              <a:gs pos="2000">
                <a:schemeClr val="bg1">
                  <a:alpha val="0"/>
                </a:schemeClr>
              </a:gs>
              <a:gs pos="57000">
                <a:schemeClr val="bg1">
                  <a:alpha val="38000"/>
                </a:schemeClr>
              </a:gs>
              <a:gs pos="100000">
                <a:schemeClr val="bg1">
                  <a:alpha val="58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B045C-B6B6-083A-3ED6-DBBC63117D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0684" y="511834"/>
            <a:ext cx="5848530" cy="3427867"/>
          </a:xfrm>
        </p:spPr>
        <p:txBody>
          <a:bodyPr anchor="t">
            <a:noAutofit/>
          </a:bodyPr>
          <a:lstStyle/>
          <a:p>
            <a:pPr marL="857250" indent="-857250">
              <a:lnSpc>
                <a:spcPct val="90000"/>
              </a:lnSpc>
              <a:buFont typeface="Wingdings"/>
              <a:buChar char="v"/>
            </a:pPr>
            <a:r>
              <a:rPr lang="en-US" sz="6000" b="0">
                <a:solidFill>
                  <a:srgbClr val="FFFFFF"/>
                </a:solidFill>
                <a:ea typeface="+mj-lt"/>
                <a:cs typeface="+mj-lt"/>
              </a:rPr>
              <a:t>Configuring Banners on Cisco Switches and Routers</a:t>
            </a:r>
            <a:endParaRPr lang="en-US" sz="60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AED8D-4A56-9F8D-8C67-61500777A1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2532" y="5152411"/>
            <a:ext cx="8109262" cy="899186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400" b="0">
                <a:ea typeface="+mn-lt"/>
                <a:cs typeface="+mn-lt"/>
              </a:rPr>
              <a:t>Configuring Banners on Cisco Switches </a:t>
            </a:r>
            <a:r>
              <a:rPr lang="en-US" sz="1400" b="0">
                <a:solidFill>
                  <a:schemeClr val="bg1"/>
                </a:solidFill>
                <a:ea typeface="+mn-lt"/>
                <a:cs typeface="+mn-lt"/>
              </a:rPr>
              <a:t>and Routers</a:t>
            </a:r>
          </a:p>
          <a:p>
            <a:pPr>
              <a:lnSpc>
                <a:spcPct val="120000"/>
              </a:lnSpc>
            </a:pPr>
            <a:r>
              <a:rPr lang="en-US" sz="1400" b="0">
                <a:ea typeface="+mn-lt"/>
                <a:cs typeface="+mn-lt"/>
              </a:rPr>
              <a:t>A Guide to Setting Up Message of the </a:t>
            </a:r>
            <a:r>
              <a:rPr lang="en-US" sz="1400" b="0">
                <a:solidFill>
                  <a:schemeClr val="bg1"/>
                </a:solidFill>
                <a:ea typeface="+mn-lt"/>
                <a:cs typeface="+mn-lt"/>
              </a:rPr>
              <a:t>Day (MOTD), Login, and</a:t>
            </a:r>
            <a:r>
              <a:rPr lang="en-US" sz="1400" b="0">
                <a:ea typeface="+mn-lt"/>
                <a:cs typeface="+mn-lt"/>
              </a:rPr>
              <a:t> Exec Banners for Effective Network </a:t>
            </a:r>
            <a:r>
              <a:rPr lang="en-US" sz="1400" b="0">
                <a:solidFill>
                  <a:schemeClr val="bg1"/>
                </a:solidFill>
                <a:ea typeface="+mn-lt"/>
                <a:cs typeface="+mn-lt"/>
              </a:rPr>
              <a:t>Management</a:t>
            </a:r>
            <a:endParaRPr lang="en-US" sz="1400">
              <a:solidFill>
                <a:schemeClr val="bg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49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5E23AD-E7C8-1AC6-FC6C-10E10923C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02091"/>
            <a:ext cx="3291840" cy="2770216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marL="571500" indent="-571500">
              <a:buFont typeface="Wingdings"/>
              <a:buChar char="v"/>
            </a:pPr>
            <a:r>
              <a:rPr lang="en-US" sz="4100"/>
              <a:t>Implementing Port Security on Cisco Devices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DA6A7E-5DA9-EDA7-0706-F63A695D1E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7589" y="4846904"/>
            <a:ext cx="3778139" cy="99382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400"/>
              <a:t>Controlling Unauthorized Access and Enhancing LAN Security through Port Security Configuration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9D7B6BE-A4E0-4483-BEC5-493AC3E5D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4596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blue and white sign with a hand and a person&amp;#39;s hand&#10;&#10;Description automatically generated">
            <a:extLst>
              <a:ext uri="{FF2B5EF4-FFF2-40B4-BE49-F238E27FC236}">
                <a16:creationId xmlns:a16="http://schemas.microsoft.com/office/drawing/2014/main" id="{FEE33DB0-AC37-E980-6186-26BAF5F2C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626078" y="966978"/>
            <a:ext cx="6722412" cy="487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6195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4" name="Picture 3" descr="Question Mark Why · Free image on Pixabay">
            <a:extLst>
              <a:ext uri="{FF2B5EF4-FFF2-40B4-BE49-F238E27FC236}">
                <a16:creationId xmlns:a16="http://schemas.microsoft.com/office/drawing/2014/main" id="{6E48A123-1571-060F-45B9-1760D35A3D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298" b="17444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6136311-C81B-47C5-AE0A-5641A5A59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4444" y="1066800"/>
            <a:ext cx="4682990" cy="4724400"/>
          </a:xfrm>
          <a:prstGeom prst="rect">
            <a:avLst/>
          </a:prstGeom>
          <a:solidFill>
            <a:schemeClr val="bg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A3B02-25B2-953D-490E-A579410DEC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818" y="1562101"/>
            <a:ext cx="3905203" cy="2738530"/>
          </a:xfrm>
        </p:spPr>
        <p:txBody>
          <a:bodyPr anchor="t">
            <a:normAutofit/>
          </a:bodyPr>
          <a:lstStyle/>
          <a:p>
            <a:r>
              <a:rPr lang="en-US" sz="4800"/>
              <a:t>Question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C73A33-65FF-41A9-A3B0-006753CD1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0800000" flipV="1">
            <a:off x="305077" y="1063752"/>
            <a:ext cx="0" cy="472744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970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EE0E51-FA92-8AA7-B216-691CDE0FB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4635365"/>
            <a:ext cx="5358392" cy="129847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857250" indent="-857250">
              <a:buFont typeface="Wingdings"/>
              <a:buChar char="v"/>
            </a:pPr>
            <a:r>
              <a:rPr lang="en-US" sz="4000"/>
              <a:t>Project Overview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7AE4C0-4E25-63E4-3CE7-EB9064CA1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06264" y="900023"/>
            <a:ext cx="5424745" cy="53835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/>
              <a:t>Network Design and Configuration</a:t>
            </a: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/>
              <a:t>VLANs and Inter-VLAN Routing</a:t>
            </a: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/>
              <a:t>Network Security Implementation</a:t>
            </a: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/>
              <a:t>NAT Implementation and Testing</a:t>
            </a: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/>
              <a:t>IPv4 Routing and Connectivity</a:t>
            </a: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/>
              <a:t>Implementing Port Security on Cisco Devices</a:t>
            </a:r>
          </a:p>
        </p:txBody>
      </p:sp>
      <p:pic>
        <p:nvPicPr>
          <p:cNvPr id="7" name="Picture 6" descr="A collage of a computer network&#10;&#10;Description automatically generated">
            <a:extLst>
              <a:ext uri="{FF2B5EF4-FFF2-40B4-BE49-F238E27FC236}">
                <a16:creationId xmlns:a16="http://schemas.microsoft.com/office/drawing/2014/main" id="{525F104C-FDA9-5DAA-1C69-B801A59BF9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18" t="296" r="23568" b="-296"/>
          <a:stretch/>
        </p:blipFill>
        <p:spPr>
          <a:xfrm>
            <a:off x="713232" y="836141"/>
            <a:ext cx="4115694" cy="3376716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209265E-E0D7-493B-97CE-2263D50C3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6272079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90900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B0D3B5-AE72-D830-0872-BCDA106395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25915" y="1006933"/>
            <a:ext cx="2982141" cy="2643264"/>
          </a:xfrm>
        </p:spPr>
        <p:txBody>
          <a:bodyPr anchor="b">
            <a:norm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Wingdings"/>
              <a:buChar char="v"/>
            </a:pPr>
            <a:r>
              <a:rPr lang="en-US" sz="2400" cap="all"/>
              <a:t>Network Design and Configuration</a:t>
            </a:r>
            <a:endParaRPr lang="en-US" sz="2400" b="0"/>
          </a:p>
          <a:p>
            <a:pPr>
              <a:lnSpc>
                <a:spcPct val="90000"/>
              </a:lnSpc>
            </a:pPr>
            <a:endParaRPr lang="en-US" sz="2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88819A-4B19-C1F4-E5CD-8DEDC7973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36596" y="4288160"/>
            <a:ext cx="3729763" cy="2126726"/>
          </a:xfr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/>
              <a:t>Brief on topology, IP addressing scheme, and devices used (routers, switches)</a:t>
            </a:r>
          </a:p>
        </p:txBody>
      </p:sp>
      <p:pic>
        <p:nvPicPr>
          <p:cNvPr id="4" name="Picture 3" descr="A computer network diagram with a yellow background&#10;&#10;Description automatically generated">
            <a:extLst>
              <a:ext uri="{FF2B5EF4-FFF2-40B4-BE49-F238E27FC236}">
                <a16:creationId xmlns:a16="http://schemas.microsoft.com/office/drawing/2014/main" id="{776C3925-E70D-3745-B4FE-F3DFEA2477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65" t="3117" r="8235" b="581"/>
          <a:stretch/>
        </p:blipFill>
        <p:spPr>
          <a:xfrm>
            <a:off x="660991" y="1749057"/>
            <a:ext cx="7683988" cy="3405604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7534CB3-4CA5-DDD2-D519-C4A714A68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16943" y="3999192"/>
            <a:ext cx="54864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5073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38AB5-5103-2B7E-B16E-4FE2C6FF5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914399"/>
            <a:ext cx="10847494" cy="117106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/>
              <a:t>EtherChannel in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C38817-AA53-A927-9757-4CA2F400072A}"/>
              </a:ext>
            </a:extLst>
          </p:cNvPr>
          <p:cNvSpPr txBox="1"/>
          <p:nvPr/>
        </p:nvSpPr>
        <p:spPr>
          <a:xfrm>
            <a:off x="6915150" y="2256287"/>
            <a:ext cx="4923051" cy="38611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2400" dirty="0"/>
              <a:t>Increased Bandwidth</a:t>
            </a:r>
          </a:p>
          <a:p>
            <a:pPr>
              <a:lnSpc>
                <a:spcPct val="12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2400" dirty="0"/>
              <a:t>Redundancy and Fault Tolerance</a:t>
            </a:r>
          </a:p>
          <a:p>
            <a:pPr>
              <a:lnSpc>
                <a:spcPct val="12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2400" dirty="0"/>
              <a:t>Load Balancing</a:t>
            </a:r>
          </a:p>
        </p:txBody>
      </p:sp>
      <p:pic>
        <p:nvPicPr>
          <p:cNvPr id="6" name="Picture 5" descr="A yellow background with black lines and white squares&#10;&#10;Description automatically generated">
            <a:extLst>
              <a:ext uri="{FF2B5EF4-FFF2-40B4-BE49-F238E27FC236}">
                <a16:creationId xmlns:a16="http://schemas.microsoft.com/office/drawing/2014/main" id="{E88A906B-B1E4-40F8-95ED-9D0185482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232" y="2255358"/>
            <a:ext cx="5648193" cy="2266143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EA0F4A6-3CC9-C9E2-BA02-58FA29F7D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762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mputer network diagram with chairs connected to each other&#10;&#10;Description automatically generated">
            <a:extLst>
              <a:ext uri="{FF2B5EF4-FFF2-40B4-BE49-F238E27FC236}">
                <a16:creationId xmlns:a16="http://schemas.microsoft.com/office/drawing/2014/main" id="{237D1ED8-1D52-15E7-CC66-0514607EAB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4451" r="13130" b="4641"/>
          <a:stretch/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85A543-401D-67A9-0B7F-C0DA6383D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7589" y="985233"/>
            <a:ext cx="7095722" cy="3355853"/>
          </a:xfrm>
        </p:spPr>
        <p:txBody>
          <a:bodyPr anchor="t">
            <a:normAutofit/>
          </a:bodyPr>
          <a:lstStyle/>
          <a:p>
            <a:pPr marL="571500" indent="-571500">
              <a:spcBef>
                <a:spcPts val="1000"/>
              </a:spcBef>
              <a:buFont typeface="Wingdings"/>
              <a:buChar char="v"/>
            </a:pPr>
            <a:r>
              <a:rPr lang="en-US" sz="4400" cap="all">
                <a:solidFill>
                  <a:srgbClr val="FFFFFF"/>
                </a:solidFill>
              </a:rPr>
              <a:t>VLANs and Inter-VLAN Routing</a:t>
            </a:r>
            <a:endParaRPr lang="en-US" sz="4400" b="0">
              <a:solidFill>
                <a:srgbClr val="FFFFFF"/>
              </a:solidFill>
            </a:endParaRPr>
          </a:p>
          <a:p>
            <a:endParaRPr lang="en-US" sz="60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1205BF-83E8-C298-DA35-D3A40067AA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1966" y="5093471"/>
            <a:ext cx="11341052" cy="126287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>
                <a:solidFill>
                  <a:srgbClr val="FFFFFF"/>
                </a:solidFill>
              </a:rPr>
              <a:t>Use inter </a:t>
            </a:r>
            <a:r>
              <a:rPr lang="en-US" err="1">
                <a:solidFill>
                  <a:srgbClr val="FFFFFF"/>
                </a:solidFill>
              </a:rPr>
              <a:t>vlan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b="0">
                <a:solidFill>
                  <a:srgbClr val="FFFFFF"/>
                </a:solidFill>
                <a:ea typeface="+mn-lt"/>
                <a:cs typeface="+mn-lt"/>
              </a:rPr>
              <a:t>to allows communication between devices in different VLANs, which is essential for network segmentation while maintaining connectivity. It ensures efficient traffic flow and enhances network security by controlling access between VLANs.</a:t>
            </a:r>
            <a:endParaRPr lang="en-US">
              <a:solidFill>
                <a:srgbClr val="FFFFFF"/>
              </a:solidFill>
              <a:ea typeface="+mn-lt"/>
              <a:cs typeface="+mn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95436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625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CAB768-96A9-348F-97E3-F72E3059F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520" y="914400"/>
            <a:ext cx="10020496" cy="1117703"/>
          </a:xfrm>
        </p:spPr>
        <p:txBody>
          <a:bodyPr anchor="b">
            <a:normAutofit fontScale="90000"/>
          </a:bodyPr>
          <a:lstStyle/>
          <a:p>
            <a:pPr marL="571500" indent="-571500" algn="ctr">
              <a:lnSpc>
                <a:spcPct val="90000"/>
              </a:lnSpc>
              <a:buFont typeface="Wingdings"/>
              <a:buChar char="v"/>
            </a:pPr>
            <a:r>
              <a:rPr lang="en-US" sz="4200" cap="all"/>
              <a:t>Network Security Implementation</a:t>
            </a:r>
            <a:endParaRPr lang="en-US" sz="42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B05BCD-643B-1748-2E64-56B56654DC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0959" y="2590217"/>
            <a:ext cx="9810808" cy="83360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lnSpc>
                <a:spcPct val="120000"/>
              </a:lnSpc>
              <a:buChar char="•"/>
            </a:pPr>
            <a:r>
              <a:rPr lang="en-US" sz="1600">
                <a:ea typeface="+mn-lt"/>
                <a:cs typeface="+mn-lt"/>
              </a:rPr>
              <a:t>Include key configuration commands for port security and ACLs</a:t>
            </a:r>
            <a:endParaRPr lang="en-US" sz="1600"/>
          </a:p>
          <a:p>
            <a:pPr marL="285750" indent="-285750">
              <a:lnSpc>
                <a:spcPct val="120000"/>
              </a:lnSpc>
              <a:buChar char="•"/>
            </a:pPr>
            <a:r>
              <a:rPr lang="en-US" sz="1600">
                <a:ea typeface="+mn-lt"/>
                <a:cs typeface="+mn-lt"/>
              </a:rPr>
              <a:t>how these security features help protect the network</a:t>
            </a:r>
            <a:endParaRPr lang="en-US" sz="160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0AE0406-1F6A-DF67-DF65-AADE788907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2" r="23655" b="-549"/>
          <a:stretch/>
        </p:blipFill>
        <p:spPr>
          <a:xfrm>
            <a:off x="1199449" y="3566160"/>
            <a:ext cx="3053154" cy="2636631"/>
          </a:xfrm>
          <a:prstGeom prst="rect">
            <a:avLst/>
          </a:prstGeom>
        </p:spPr>
      </p:pic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AE73728A-F100-BB21-7F50-E124A53EE1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949" t="21858" r="17179" b="10020"/>
          <a:stretch/>
        </p:blipFill>
        <p:spPr>
          <a:xfrm>
            <a:off x="9428367" y="3983103"/>
            <a:ext cx="2516879" cy="1786304"/>
          </a:xfrm>
          <a:prstGeom prst="rect">
            <a:avLst/>
          </a:prstGeom>
        </p:spPr>
      </p:pic>
      <p:pic>
        <p:nvPicPr>
          <p:cNvPr id="6" name="Picture 5" descr="A yellow rectangular object with a purple rectangle&#10;&#10;Description automatically generated">
            <a:extLst>
              <a:ext uri="{FF2B5EF4-FFF2-40B4-BE49-F238E27FC236}">
                <a16:creationId xmlns:a16="http://schemas.microsoft.com/office/drawing/2014/main" id="{6A6B3F1A-15B6-E75D-DFE7-8E66041361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9673" t="5026" r="5824" b="-5026"/>
          <a:stretch/>
        </p:blipFill>
        <p:spPr>
          <a:xfrm>
            <a:off x="4462950" y="3566160"/>
            <a:ext cx="4963686" cy="2633475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32706" y="231116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557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5BEE94A-2A50-7AA3-5F75-07EFDA0204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857" b="-3"/>
          <a:stretch/>
        </p:blipFill>
        <p:spPr>
          <a:xfrm>
            <a:off x="7810503" y="10"/>
            <a:ext cx="4381496" cy="3437699"/>
          </a:xfrm>
          <a:prstGeom prst="rect">
            <a:avLst/>
          </a:prstGeom>
        </p:spPr>
      </p:pic>
      <p:pic>
        <p:nvPicPr>
          <p:cNvPr id="5" name="Picture 4" descr="A computer screen shot of a computer program&#10;&#10;Description automatically generated">
            <a:extLst>
              <a:ext uri="{FF2B5EF4-FFF2-40B4-BE49-F238E27FC236}">
                <a16:creationId xmlns:a16="http://schemas.microsoft.com/office/drawing/2014/main" id="{3F79DE28-925D-6CB4-5A83-CF5932B96C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0208"/>
          <a:stretch/>
        </p:blipFill>
        <p:spPr>
          <a:xfrm>
            <a:off x="1" y="14387"/>
            <a:ext cx="7810503" cy="6857989"/>
          </a:xfrm>
          <a:prstGeom prst="rect">
            <a:avLst/>
          </a:prstGeom>
        </p:spPr>
      </p:pic>
      <p:pic>
        <p:nvPicPr>
          <p:cNvPr id="4" name="Picture 3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2C02807D-B957-190F-3491-6905A73C77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6875"/>
          <a:stretch/>
        </p:blipFill>
        <p:spPr>
          <a:xfrm>
            <a:off x="7810504" y="3429000"/>
            <a:ext cx="4381496" cy="3428999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6136311-C81B-47C5-AE0A-5641A5A59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6578" y="1066800"/>
            <a:ext cx="5202838" cy="47244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1AADEB-6D86-9F30-DF56-D975048CD3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9754" y="1562101"/>
            <a:ext cx="4599905" cy="1056379"/>
          </a:xfrm>
        </p:spPr>
        <p:txBody>
          <a:bodyPr anchor="t">
            <a:norm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Wingdings"/>
              <a:buChar char="v"/>
            </a:pPr>
            <a:r>
              <a:rPr lang="en-US" sz="2000" cap="all"/>
              <a:t>NAT Implementation and Testing</a:t>
            </a:r>
            <a:endParaRPr lang="en-US" sz="2000" b="0"/>
          </a:p>
          <a:p>
            <a:pPr>
              <a:lnSpc>
                <a:spcPct val="90000"/>
              </a:lnSpc>
            </a:pPr>
            <a:endParaRPr lang="en-US" sz="3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0CEE06-73D9-7F20-21FC-75AE1265F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679" y="2374491"/>
            <a:ext cx="5059981" cy="3118691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600" b="0">
                <a:latin typeface="Corbel"/>
                <a:ea typeface="+mn-lt"/>
                <a:cs typeface="+mn-lt"/>
              </a:rPr>
              <a:t>allows private IP addresses to be mapped to public IPs, enabling devices in a local network to access external networks like the internet. It also enhances security by hiding internal IP addresses from external networks.</a:t>
            </a:r>
            <a:endParaRPr lang="en-US" sz="1600">
              <a:latin typeface="Corbel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CC73A33-65FF-41A9-A3B0-006753CD1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3415" y="5780876"/>
            <a:ext cx="520572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81691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3C5266-A7A7-7D73-9224-5DCF605B3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96317"/>
            <a:ext cx="10969350" cy="757386"/>
          </a:xfrm>
        </p:spPr>
        <p:txBody>
          <a:bodyPr anchor="t">
            <a:normAutofit fontScale="90000"/>
          </a:bodyPr>
          <a:lstStyle/>
          <a:p>
            <a:pPr marL="457200" indent="-457200">
              <a:lnSpc>
                <a:spcPct val="90000"/>
              </a:lnSpc>
              <a:buFont typeface="Wingdings"/>
              <a:buChar char="v"/>
            </a:pPr>
            <a:r>
              <a:rPr lang="en-US" sz="3100">
                <a:ea typeface="+mj-lt"/>
                <a:cs typeface="+mj-lt"/>
              </a:rPr>
              <a:t>Wireless LAN Controller (WLC): Centralized Management for Secure Wireless Networks</a:t>
            </a:r>
            <a:endParaRPr lang="en-US" sz="31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73538B-C912-8E21-E88C-07E4A51F81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458" y="1712640"/>
            <a:ext cx="5259005" cy="2604085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b="0">
                <a:ea typeface="+mn-lt"/>
                <a:cs typeface="+mn-lt"/>
              </a:rPr>
              <a:t>Optimizing Wireless Connectivity and Enhancing Security through WLC Configuration and Control</a:t>
            </a:r>
            <a:endParaRPr lang="en-US" sz="200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9D7B6BE-A4E0-4483-BEC5-493AC3E5D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4596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 shot of a device&#10;&#10;Description automatically generated">
            <a:extLst>
              <a:ext uri="{FF2B5EF4-FFF2-40B4-BE49-F238E27FC236}">
                <a16:creationId xmlns:a16="http://schemas.microsoft.com/office/drawing/2014/main" id="{C25BF331-62FF-DADF-251E-45BA2FFE9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01493" y="3435585"/>
            <a:ext cx="7086600" cy="240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501101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33F20D-6E2C-DBB6-E2CD-BA1AC8249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5027" y="4580930"/>
            <a:ext cx="8945593" cy="948688"/>
          </a:xfrm>
        </p:spPr>
        <p:txBody>
          <a:bodyPr anchor="ctr">
            <a:normAutofit/>
          </a:bodyPr>
          <a:lstStyle/>
          <a:p>
            <a:pPr marL="571500" indent="-571500" algn="ctr">
              <a:spcBef>
                <a:spcPts val="1000"/>
              </a:spcBef>
              <a:buFont typeface="Wingdings"/>
              <a:buChar char="v"/>
            </a:pPr>
            <a:r>
              <a:rPr lang="en-US" sz="4100" cap="all"/>
              <a:t>IPv4 Routing and Connectivity</a:t>
            </a:r>
            <a:endParaRPr lang="en-US" sz="4100" b="0"/>
          </a:p>
          <a:p>
            <a:pPr algn="ctr"/>
            <a:endParaRPr lang="en-US" sz="41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8F9953-3B96-6CA3-3971-226729B90A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538" y="4864641"/>
            <a:ext cx="11821062" cy="1599589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endParaRPr lang="en-US" sz="1600"/>
          </a:p>
          <a:p>
            <a:r>
              <a:rPr lang="en-US" sz="1600">
                <a:ea typeface="+mn-lt"/>
                <a:cs typeface="+mn-lt"/>
              </a:rPr>
              <a:t>Optimizing IPv4 Routing with OSPF: Enhancing Network Scalability and Efficiency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A Deep Dive into OSPF Configuration for Seamless IPv4 Connectivity in Dynamic Networks</a:t>
            </a:r>
            <a:endParaRPr lang="en-US" sz="1600"/>
          </a:p>
        </p:txBody>
      </p:sp>
      <p:pic>
        <p:nvPicPr>
          <p:cNvPr id="5" name="Picture 4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DC3DC943-7425-F319-1B35-0DA8A0E4B9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457"/>
          <a:stretch/>
        </p:blipFill>
        <p:spPr>
          <a:xfrm>
            <a:off x="6759026" y="1883133"/>
            <a:ext cx="5129784" cy="14549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0A5E32E-CEDC-F259-5114-C625C9EDF7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4" t="-7345" r="34819" b="6760"/>
          <a:stretch/>
        </p:blipFill>
        <p:spPr>
          <a:xfrm>
            <a:off x="224287" y="1986309"/>
            <a:ext cx="6301046" cy="143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794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DashVTI</vt:lpstr>
      <vt:lpstr>Building and Securing a Network</vt:lpstr>
      <vt:lpstr>Project Overview</vt:lpstr>
      <vt:lpstr>Network Design and Configuration </vt:lpstr>
      <vt:lpstr>EtherChannel in project</vt:lpstr>
      <vt:lpstr>VLANs and Inter-VLAN Routing </vt:lpstr>
      <vt:lpstr>Network Security Implementation</vt:lpstr>
      <vt:lpstr>NAT Implementation and Testing </vt:lpstr>
      <vt:lpstr>Wireless LAN Controller (WLC): Centralized Management for Secure Wireless Networks</vt:lpstr>
      <vt:lpstr>IPv4 Routing and Connectivity </vt:lpstr>
      <vt:lpstr>Configuring Banners on Cisco Switches and Routers</vt:lpstr>
      <vt:lpstr>Implementing Port Security on Cisco Devices</vt:lpstr>
      <vt:lpstr>Question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25</cp:revision>
  <dcterms:created xsi:type="dcterms:W3CDTF">2013-07-15T20:26:40Z</dcterms:created>
  <dcterms:modified xsi:type="dcterms:W3CDTF">2024-10-19T07:24:31Z</dcterms:modified>
</cp:coreProperties>
</file>

<file path=docProps/thumbnail.jpeg>
</file>